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8" r:id="rId2"/>
    <p:sldId id="287" r:id="rId3"/>
    <p:sldId id="257" r:id="rId4"/>
    <p:sldId id="258" r:id="rId5"/>
    <p:sldId id="274" r:id="rId6"/>
    <p:sldId id="259" r:id="rId7"/>
    <p:sldId id="260" r:id="rId8"/>
    <p:sldId id="262" r:id="rId9"/>
    <p:sldId id="277" r:id="rId10"/>
    <p:sldId id="263" r:id="rId11"/>
    <p:sldId id="282" r:id="rId12"/>
    <p:sldId id="275" r:id="rId13"/>
    <p:sldId id="280" r:id="rId14"/>
    <p:sldId id="265" r:id="rId15"/>
    <p:sldId id="266" r:id="rId16"/>
    <p:sldId id="267" r:id="rId17"/>
    <p:sldId id="273" r:id="rId18"/>
    <p:sldId id="279" r:id="rId19"/>
    <p:sldId id="29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CC66FF"/>
    <a:srgbClr val="0000FF"/>
    <a:srgbClr val="99FF99"/>
    <a:srgbClr val="FFCCFF"/>
    <a:srgbClr val="FF99FF"/>
    <a:srgbClr val="66FF66"/>
    <a:srgbClr val="33CC33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435" autoAdjust="0"/>
  </p:normalViewPr>
  <p:slideViewPr>
    <p:cSldViewPr>
      <p:cViewPr varScale="1">
        <p:scale>
          <a:sx n="63" d="100"/>
          <a:sy n="63" d="100"/>
        </p:scale>
        <p:origin x="159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2" d="100"/>
        <a:sy n="5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797AB-0A5D-47E8-BD77-F499F62C81FE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507B47-E0ED-4A70-8CF0-07285AD21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806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29703-203D-4246-815F-402CFDA409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1857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 স্লাইডের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ছক শিক্ষার্থীদের সরবরাহ করবেন এবং ছকে নির্ধারিত ২টি পরিবেশের ২টি প্রাণি ও ২টি উদ্ভিদের  চিত্র  শিক্ষার্থীদের দিয়ে খাতায় আঁকিয়ে নিবেন । অতঃপর শিক্ষার্থীরা ছবিগুলো কেটে ছকে বসাবে । প্রত্যেক দলের দলনেতা কর্তৃক উপস্থাপন । 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সঠিক ছবি অংকন ও সঠিক স্থানে বসানোর জন্য ২নম্বর।সর্বোচ্চ নম্বর প্রাপ্ত দলের জন্য বিশেষ অভিনন্দন এর ব্যবস্থা  । 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07B47-E0ED-4A70-8CF0-07285AD21CC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538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কাজের বিষয়টিতে আজকের পাঠের অর্জিত শিখন দ্বারা শিক্ষার্থীরা যেন তাদের নিজ নিজ  সৃজনশীল প্রতিভার বিকাশ ঘটাতে পারে সে উদ্দেশ্যে  কাজ দেওয়া যেতে পারে ।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লক্ষ্য রাখবেন যেন শিক্ষার্থীরা বাড়ির কাজ খাতায় তুলে নেয় । এক্ষেত্রে ছবিটি অবশ্যই প্রিন্ট করে দিতে হবে ।খাতা দেখার পর </a:t>
            </a:r>
            <a:r>
              <a:rPr lang="bn-BD" baseline="0" dirty="0" smtClean="0"/>
              <a:t>যদি প্রত্যাশিত উত্তর না আসে তবে শিক্ষক বিষয়গুলো সম্পর্কে ধারণা দিবেন  প্রয়োজনে উত্তরগুলো বোর্ডে লিখে দিবেন ।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07B47-E0ED-4A70-8CF0-07285AD21CC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687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bn-BD" dirty="0" smtClean="0"/>
              <a:t>শ্রেণী</a:t>
            </a:r>
            <a:r>
              <a:rPr lang="bn-BD" baseline="0" dirty="0" smtClean="0"/>
              <a:t> ব্যবস্থাপনার প্রাথমিক পর্যায়ে শিক্ষার্থীদের মনোযোগ আকর্ষণের উদ্দেশ্যে </a:t>
            </a:r>
            <a:r>
              <a:rPr lang="bn-BD" dirty="0" smtClean="0"/>
              <a:t>স্বাগতম স্লাইডটি। সংশ্লিষ্ট</a:t>
            </a:r>
            <a:r>
              <a:rPr lang="bn-BD" baseline="0" dirty="0" smtClean="0"/>
              <a:t> ছবিটি দ্বারা</a:t>
            </a:r>
            <a:r>
              <a:rPr lang="bn-BD" dirty="0" smtClean="0"/>
              <a:t> পাঠের</a:t>
            </a:r>
            <a:r>
              <a:rPr lang="bn-BD" baseline="0" dirty="0" smtClean="0"/>
              <a:t> প্রেক্ষাপট বোঝানো হয়েছে । স্বাগতম স্লাইডটি নিয়ে</a:t>
            </a:r>
            <a:r>
              <a:rPr lang="en-US" baseline="0" dirty="0" smtClean="0"/>
              <a:t> </a:t>
            </a:r>
            <a:r>
              <a:rPr lang="bn-BD" baseline="0" dirty="0" smtClean="0"/>
              <a:t>শিক্ষার্থীদের কোন প্রশ্ন না থাকলে  কোনো আলোচনা নয়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07B47-E0ED-4A70-8CF0-07285AD21C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940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শিরোনাম স্লাইড  দেখিয়ে  কী দেখতে পাচ্ছ ?  চিত্রের পরিবেশটিকে আমরা কী পরিবেশ বলতে পারি ? প্রয়োজনীয় ক্ষেত্রে শিক্ষক শিক্ষার্থীদের সহয়তা করতে পারেন ।উ: প্রাকৃতিক পরিবেশ ।তোমরা ঠিক বলেছ –আমরা আজ পড়ব প্রাকৃতিক পরিবেশ 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07B47-E0ED-4A70-8CF0-07285AD21CC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670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n-BD" dirty="0" smtClean="0"/>
              <a:t>শ্রেণীকক্ষে</a:t>
            </a:r>
            <a:r>
              <a:rPr lang="bn-BD" baseline="0" dirty="0" smtClean="0"/>
              <a:t> উপস্থাপনের সময় প্রয়োজন না হলে স্লাইডটি হাইড করে রাখা যেতে পারে 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07B47-E0ED-4A70-8CF0-07285AD21CC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0271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 প্রাকৃতিক পরিবেশ সম্পর্কে শিক্ষার্থীদের (দৈবচয়নের মাধ্যমে নির্বাচিত ) অভিজ্ঞতা শুনবেন।শিক্ষক কিছু বাস্তব উদাহরণ দিবেন ,শিক্ষার্থীদের সহযোগিতায় আলোচনা -সময়ঃ ১৫ মিঃ ।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07B47-E0ED-4A70-8CF0-07285AD21CC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9636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Ø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পরিবেশের বাস্তব উদাহরণ শিক্ষার্থীদের মধ্যে থেকে বের করে শিক্ষক শিক্ষার্থীদের সহায়তায় অংশটি  ব্যাখ্যা করবেন ।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07B47-E0ED-4A70-8CF0-07285AD21CC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2464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Ø"/>
            </a:pPr>
            <a:r>
              <a:rPr lang="bn-BD" dirty="0" smtClean="0"/>
              <a:t>কাজ</a:t>
            </a:r>
            <a:r>
              <a:rPr lang="bn-BD" baseline="0" dirty="0" smtClean="0"/>
              <a:t> শেষ হলে শিক্ষার্থীরা কাজ শিক্ষকের কাছে জমা দিবে। শিক্ষক অবসর সময়ে খাতাগুলো দেখে  প্রয়োজনীয় নির্দেশণা খাতায় লিখে দিবেন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07B47-E0ED-4A70-8CF0-07285AD21CC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5671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Ø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শিক্ষার্থীদের সহায়তা করবেন 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07B47-E0ED-4A70-8CF0-07285AD21CC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6074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Ø"/>
            </a:pPr>
            <a:r>
              <a:rPr lang="bn-BD" smtClean="0"/>
              <a:t>স্লাইডটি</a:t>
            </a:r>
            <a:r>
              <a:rPr lang="bn-BD" baseline="0" smtClean="0"/>
              <a:t> হাইড করে রাখা হয়েছে । ভূমিকাভিনয়ে </a:t>
            </a:r>
            <a:r>
              <a:rPr lang="bn-BD" smtClean="0"/>
              <a:t>শিক্ষক</a:t>
            </a:r>
            <a:r>
              <a:rPr lang="bn-BD" baseline="0" smtClean="0"/>
              <a:t> </a:t>
            </a:r>
            <a:r>
              <a:rPr lang="bn-BD" baseline="0" dirty="0" smtClean="0"/>
              <a:t>শিক্ষার্থীদের সহায়তা করবেন।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07B47-E0ED-4A70-8CF0-07285AD21CC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455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bn-BD" dirty="0" smtClean="0"/>
              <a:t>আফরোজা,রংপুর।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36525" cmpd="thickThin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User\Desktop\Quit.png">
            <a:hlinkClick r:id="" action="ppaction://hlinkshowjump?jump=endshow"/>
          </p:cNvPr>
          <p:cNvPicPr>
            <a:picLocks noChangeAspect="1" noChangeArrowheads="1"/>
          </p:cNvPicPr>
          <p:nvPr userDrawn="1"/>
        </p:nvPicPr>
        <p:blipFill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6477000"/>
            <a:ext cx="274637" cy="27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 txBox="1">
            <a:spLocks/>
          </p:cNvSpPr>
          <p:nvPr/>
        </p:nvSpPr>
        <p:spPr>
          <a:xfrm>
            <a:off x="457200" y="6356350"/>
            <a:ext cx="1447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9/24/2014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ooter Placeholder 2"/>
          <p:cNvSpPr txBox="1">
            <a:spLocks/>
          </p:cNvSpPr>
          <p:nvPr/>
        </p:nvSpPr>
        <p:spPr>
          <a:xfrm>
            <a:off x="4191000" y="6356350"/>
            <a:ext cx="1828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/>
              <a:t>1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45426" y="838200"/>
            <a:ext cx="2133600" cy="990600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দৃষ্টি আকর্ষণ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593271" y="2118263"/>
            <a:ext cx="8077200" cy="3915966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সম্মানিত শিক্ষকবৃন্দ  প্রতি স্লাইডের নিচে পাঠটি কিভাবে শ্রেণিকক্ষে উপস্থাপন করতে হবে তার প্রয়োজনীয় নির্দেশনা স্লাইডের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চে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Note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আকারে দেয়া আছে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পাঠটি উপস্থাপনের আগে পাঠ্যপুস্তকের সংশ্লিষ্ট পাঠের সাথে মিলিয়ে নিতে অনুরোধ করা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। </a:t>
            </a:r>
          </a:p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F</a:t>
            </a:r>
            <a:r>
              <a:rPr lang="en-US" sz="2000" dirty="0" smtClean="0">
                <a:latin typeface="Arial" pitchFamily="34" charset="0"/>
                <a:cs typeface="NikoshBAN" pitchFamily="2" charset="0"/>
              </a:rPr>
              <a:t>5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চেপে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উপস্থাপন শুরু করা যেতে পারে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তাহলে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Hide slide show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করবে না ।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পাশাপাশি আপনাদের নিজস্ব চিন্তা-চেতনা দ্বারা পাঠ উপস্থাপন </a:t>
            </a:r>
            <a:r>
              <a:rPr lang="bn-BD" sz="2800" dirty="0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আরও বেশ</a:t>
            </a:r>
            <a:r>
              <a:rPr lang="en-US" sz="2800" dirty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bn-BD" sz="2800" dirty="0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ফলপ্রসূ করতে পারবেন বলে আশা করছি </a:t>
            </a:r>
            <a:r>
              <a:rPr lang="bn-BD" sz="2800" dirty="0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59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 txBox="1">
            <a:spLocks/>
          </p:cNvSpPr>
          <p:nvPr/>
        </p:nvSpPr>
        <p:spPr>
          <a:xfrm>
            <a:off x="457200" y="6356350"/>
            <a:ext cx="1447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9/24/2014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ooter Placeholder 2"/>
          <p:cNvSpPr txBox="1">
            <a:spLocks/>
          </p:cNvSpPr>
          <p:nvPr/>
        </p:nvSpPr>
        <p:spPr>
          <a:xfrm>
            <a:off x="4191000" y="6356350"/>
            <a:ext cx="1828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/>
              <a:t>10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5" name="Picture 3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47800"/>
            <a:ext cx="6629400" cy="40100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pSp>
        <p:nvGrpSpPr>
          <p:cNvPr id="8" name="Group 7"/>
          <p:cNvGrpSpPr/>
          <p:nvPr/>
        </p:nvGrpSpPr>
        <p:grpSpPr>
          <a:xfrm>
            <a:off x="1447800" y="3231536"/>
            <a:ext cx="6629401" cy="1495554"/>
            <a:chOff x="1447800" y="3231536"/>
            <a:chExt cx="6629401" cy="1495554"/>
          </a:xfrm>
        </p:grpSpPr>
        <p:pic>
          <p:nvPicPr>
            <p:cNvPr id="2050" name="Picture 2" descr="C:\Users\User\Desktop\environ ment\images (1)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546" t="50000" r="-597" b="28585"/>
            <a:stretch/>
          </p:blipFill>
          <p:spPr bwMode="auto">
            <a:xfrm>
              <a:off x="3799939" y="3509889"/>
              <a:ext cx="1863436" cy="62589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Oval 1"/>
            <p:cNvSpPr/>
            <p:nvPr/>
          </p:nvSpPr>
          <p:spPr>
            <a:xfrm>
              <a:off x="4469493" y="3231536"/>
              <a:ext cx="586014" cy="55670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2" descr="C:\Users\User\Desktop\environ ment\images (1)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546" t="50000" r="-597" b="28585"/>
            <a:stretch/>
          </p:blipFill>
          <p:spPr bwMode="auto">
            <a:xfrm>
              <a:off x="3736439" y="4101191"/>
              <a:ext cx="1863436" cy="62589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Oval 9"/>
            <p:cNvSpPr/>
            <p:nvPr/>
          </p:nvSpPr>
          <p:spPr>
            <a:xfrm>
              <a:off x="4405993" y="3822838"/>
              <a:ext cx="586014" cy="55670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2" descr="C:\Users\User\Desktop\environ ment\images (1)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546" t="50000" r="-597" b="28585"/>
            <a:stretch/>
          </p:blipFill>
          <p:spPr bwMode="auto">
            <a:xfrm>
              <a:off x="6705601" y="3475292"/>
              <a:ext cx="1371600" cy="75603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Oval 11"/>
            <p:cNvSpPr/>
            <p:nvPr/>
          </p:nvSpPr>
          <p:spPr>
            <a:xfrm>
              <a:off x="7273628" y="3314586"/>
              <a:ext cx="427684" cy="55670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2" descr="C:\Users\User\Desktop\environ ment\images (1)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546" t="50000" r="-597" b="28585"/>
            <a:stretch/>
          </p:blipFill>
          <p:spPr bwMode="auto">
            <a:xfrm>
              <a:off x="1447800" y="3440695"/>
              <a:ext cx="1371600" cy="79063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Oval 13"/>
            <p:cNvSpPr/>
            <p:nvPr/>
          </p:nvSpPr>
          <p:spPr>
            <a:xfrm>
              <a:off x="1905000" y="3266132"/>
              <a:ext cx="586014" cy="55670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584862" y="401653"/>
            <a:ext cx="6286500" cy="715089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নিচের চিত্রগুলো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লক্ষ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কর –বল কী দেখছ?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50623" y="5714999"/>
            <a:ext cx="3954978" cy="646986"/>
          </a:xfrm>
          <a:prstGeom prst="round2Diag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ছাত্ররা শ্রেনিকক্ষে বসে আছে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39515" y="425161"/>
            <a:ext cx="5836470" cy="646986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  সব উপাদানগুলো কী সজীব উপাদান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7712" y="404765"/>
            <a:ext cx="7820890" cy="715089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এবারের চিত্রটি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লক্ষ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কর –এতে কোন উপাদান নেই 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81100" y="5681815"/>
            <a:ext cx="7551882" cy="646986"/>
          </a:xfrm>
          <a:prstGeom prst="round2Diag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জীব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উপাদান  নেই।এটিই </a:t>
            </a:r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জড়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উপাদান/ </a:t>
            </a:r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অজীব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পরিবেশ 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19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5" grpId="1" animBg="1"/>
      <p:bldP spid="15" grpId="2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 txBox="1">
            <a:spLocks/>
          </p:cNvSpPr>
          <p:nvPr/>
        </p:nvSpPr>
        <p:spPr>
          <a:xfrm>
            <a:off x="457200" y="6356350"/>
            <a:ext cx="1447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9/24/2014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ooter Placeholder 2"/>
          <p:cNvSpPr txBox="1">
            <a:spLocks/>
          </p:cNvSpPr>
          <p:nvPr/>
        </p:nvSpPr>
        <p:spPr>
          <a:xfrm>
            <a:off x="4191000" y="6356350"/>
            <a:ext cx="1828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/>
              <a:t>11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User\Desktop\environ ment\animated_rainfall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1639529"/>
            <a:ext cx="68961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19200" y="337185"/>
            <a:ext cx="7162800" cy="1191816"/>
          </a:xfrm>
          <a:prstGeom prst="round2Diag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জড় পরিবেশের  মূল উপাদান নিচের চিত্রের কোনগুলো যেগুলো ছাড়া জীবের বেঁচে থাকা অসম্ভব ?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0400" y="5615832"/>
            <a:ext cx="2819400" cy="646986"/>
          </a:xfrm>
          <a:prstGeom prst="round2Diag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মাটি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ও </a:t>
            </a:r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বায়ু </a:t>
            </a:r>
            <a:endParaRPr lang="en-US" sz="32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04219" y="585019"/>
            <a:ext cx="5634470" cy="646986"/>
          </a:xfrm>
          <a:prstGeom prst="round2Diag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 কত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ধরনের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পরিবেশ দেখতে পাচ্ছ ?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24200" y="5625664"/>
            <a:ext cx="2971800" cy="646986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জীব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জড়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পরিবেশ।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387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udio_00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udio_00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udio_00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udio_00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udio_00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udio_00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3" grpId="0" animBg="1"/>
      <p:bldP spid="10" grpId="0" animBg="1"/>
      <p:bldP spid="8" grpId="0" animBg="1"/>
      <p:bldP spid="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 txBox="1">
            <a:spLocks/>
          </p:cNvSpPr>
          <p:nvPr/>
        </p:nvSpPr>
        <p:spPr>
          <a:xfrm>
            <a:off x="457200" y="6356350"/>
            <a:ext cx="1447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9/24/2014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ooter Placeholder 2"/>
          <p:cNvSpPr txBox="1">
            <a:spLocks/>
          </p:cNvSpPr>
          <p:nvPr/>
        </p:nvSpPr>
        <p:spPr>
          <a:xfrm>
            <a:off x="4191000" y="6356350"/>
            <a:ext cx="1828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/>
              <a:t>12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3" name="Picture 5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213" y="1928091"/>
            <a:ext cx="6327321" cy="3786909"/>
          </a:xfrm>
          <a:prstGeom prst="rect">
            <a:avLst/>
          </a:prstGeom>
          <a:ln w="88900" cap="sq" cmpd="thickThin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1905000"/>
            <a:ext cx="6286500" cy="3810000"/>
          </a:xfrm>
          <a:prstGeom prst="rect">
            <a:avLst/>
          </a:prstGeom>
          <a:ln w="88900" cap="sq" cmpd="thickThin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1951183"/>
            <a:ext cx="6286500" cy="3763818"/>
          </a:xfrm>
          <a:prstGeom prst="rect">
            <a:avLst/>
          </a:prstGeom>
          <a:ln w="88900" cap="sq" cmpd="thickThin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User\Desktop\environ ment\paint2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1905000"/>
            <a:ext cx="6286500" cy="3810000"/>
          </a:xfrm>
          <a:prstGeom prst="rect">
            <a:avLst/>
          </a:prstGeom>
          <a:ln w="88900" cap="sq" cmpd="thickThin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9046" y="304800"/>
            <a:ext cx="8586354" cy="1191816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নিচের ছবিগুলো দেখ –বলোতো  কোনটি জীব উপাদান ও কোনটি জড় উপাদান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61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 txBox="1">
            <a:spLocks/>
          </p:cNvSpPr>
          <p:nvPr/>
        </p:nvSpPr>
        <p:spPr>
          <a:xfrm>
            <a:off x="457200" y="6356350"/>
            <a:ext cx="1447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9/24/2014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ooter Placeholder 2"/>
          <p:cNvSpPr txBox="1">
            <a:spLocks/>
          </p:cNvSpPr>
          <p:nvPr/>
        </p:nvSpPr>
        <p:spPr>
          <a:xfrm>
            <a:off x="4191000" y="6356350"/>
            <a:ext cx="1828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/>
              <a:t>13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1676400"/>
            <a:ext cx="7620000" cy="3166824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ভূমিকাভিনয়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দৈবচয়ন করে ৩ জন শিক্ষার্থী  বাছাই করে নেয়া হবে তারা পরিবেশের অত্যাবশ্যকীয় ৩টি  উপাদান মাটি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পানি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ও বায়ু সাজবে । এরপর এই তিন উপাদান উদ্ভিদ ও প্রাণির  কী কী কাজ করে।  সে সম্পর্কে  প্রত্যেকে দুটি বাক্য বলবে 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1948" y="685800"/>
            <a:ext cx="8077200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অজীব /জড় উপাদান জীবের বেঁচে থাকার জন্য গুরুত্বপুর্ণ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364" y="4883935"/>
            <a:ext cx="1705436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883935"/>
            <a:ext cx="1157748" cy="914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 descr="C:\Users\User\Desktop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883935"/>
            <a:ext cx="1200150" cy="914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4433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 txBox="1">
            <a:spLocks/>
          </p:cNvSpPr>
          <p:nvPr/>
        </p:nvSpPr>
        <p:spPr>
          <a:xfrm>
            <a:off x="457200" y="6356350"/>
            <a:ext cx="1447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9/24/2014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ooter Placeholder 2"/>
          <p:cNvSpPr txBox="1">
            <a:spLocks/>
          </p:cNvSpPr>
          <p:nvPr/>
        </p:nvSpPr>
        <p:spPr>
          <a:xfrm>
            <a:off x="4191000" y="6356350"/>
            <a:ext cx="1828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/>
              <a:t>14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397268"/>
            <a:ext cx="22098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5410200"/>
            <a:ext cx="7543800" cy="1191816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প্রত্যেক দল  ছকে  ছকের ছবির পরিবেশ অনুযায়ী  তাদের আঁকা চিত্র বসাবে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623887" y="1438886"/>
            <a:ext cx="7779545" cy="3582106"/>
            <a:chOff x="623887" y="1438886"/>
            <a:chExt cx="7779545" cy="3582106"/>
          </a:xfrm>
        </p:grpSpPr>
        <p:sp>
          <p:nvSpPr>
            <p:cNvPr id="4" name="Rectangle 3"/>
            <p:cNvSpPr/>
            <p:nvPr/>
          </p:nvSpPr>
          <p:spPr>
            <a:xfrm>
              <a:off x="4191000" y="3130746"/>
              <a:ext cx="1426153" cy="1868561"/>
            </a:xfrm>
            <a:prstGeom prst="rect">
              <a:avLst/>
            </a:prstGeom>
            <a:solidFill>
              <a:srgbClr val="99FF99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819399" y="1440871"/>
              <a:ext cx="1371601" cy="1759520"/>
            </a:xfrm>
            <a:prstGeom prst="rect">
              <a:avLst/>
            </a:prstGeom>
            <a:solidFill>
              <a:srgbClr val="99FF99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167622" y="1438888"/>
              <a:ext cx="1504516" cy="1735520"/>
            </a:xfrm>
            <a:prstGeom prst="rect">
              <a:avLst/>
            </a:prstGeom>
            <a:solidFill>
              <a:srgbClr val="FFCCF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819398" y="3188694"/>
              <a:ext cx="1348223" cy="1832297"/>
            </a:xfrm>
            <a:prstGeom prst="rect">
              <a:avLst/>
            </a:prstGeom>
            <a:solidFill>
              <a:srgbClr val="FFCCF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00" name="Picture 4" descr="C:\Users\User\Desktop\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887" y="1440871"/>
              <a:ext cx="2043113" cy="1733537"/>
            </a:xfrm>
            <a:prstGeom prst="rect">
              <a:avLst/>
            </a:prstGeom>
            <a:ln w="88900" cap="sq" cmpd="thickThin">
              <a:solidFill>
                <a:srgbClr val="FFCCFF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2" name="Picture 6" descr="C:\Users\User\Desktop\1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462" y="3235025"/>
              <a:ext cx="2014538" cy="1735287"/>
            </a:xfrm>
            <a:prstGeom prst="rect">
              <a:avLst/>
            </a:prstGeom>
            <a:ln w="88900" cap="sq" cmpd="thickThin">
              <a:solidFill>
                <a:srgbClr val="99FF99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Rectangle 26"/>
            <p:cNvSpPr/>
            <p:nvPr/>
          </p:nvSpPr>
          <p:spPr>
            <a:xfrm>
              <a:off x="5611956" y="1438886"/>
              <a:ext cx="1438709" cy="1735521"/>
            </a:xfrm>
            <a:prstGeom prst="rect">
              <a:avLst/>
            </a:prstGeom>
            <a:solidFill>
              <a:srgbClr val="99FF99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621915" y="3174408"/>
              <a:ext cx="1428750" cy="1824899"/>
            </a:xfrm>
            <a:prstGeom prst="rect">
              <a:avLst/>
            </a:prstGeom>
            <a:solidFill>
              <a:srgbClr val="FFCCF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050665" y="1464988"/>
              <a:ext cx="1352767" cy="1709420"/>
            </a:xfrm>
            <a:prstGeom prst="rect">
              <a:avLst/>
            </a:prstGeom>
            <a:solidFill>
              <a:srgbClr val="FFCCF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058459" y="3174408"/>
              <a:ext cx="1323541" cy="1846584"/>
            </a:xfrm>
            <a:prstGeom prst="rect">
              <a:avLst/>
            </a:prstGeom>
            <a:solidFill>
              <a:srgbClr val="99FF99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ectangle 30"/>
          <p:cNvSpPr/>
          <p:nvPr/>
        </p:nvSpPr>
        <p:spPr>
          <a:xfrm>
            <a:off x="4267199" y="700703"/>
            <a:ext cx="342901" cy="342896"/>
          </a:xfrm>
          <a:prstGeom prst="rect">
            <a:avLst/>
          </a:prstGeom>
          <a:solidFill>
            <a:srgbClr val="99FF9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560127" y="680971"/>
            <a:ext cx="374073" cy="291804"/>
          </a:xfrm>
          <a:prstGeom prst="rect">
            <a:avLst/>
          </a:prstGeom>
          <a:solidFill>
            <a:srgbClr val="FFCC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724401" y="642207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উদ্ভিদ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67984" y="624066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প্রানী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067984" y="180541"/>
            <a:ext cx="192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: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5+5=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১০ মি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.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484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 txBox="1">
            <a:spLocks/>
          </p:cNvSpPr>
          <p:nvPr/>
        </p:nvSpPr>
        <p:spPr>
          <a:xfrm>
            <a:off x="457200" y="6356350"/>
            <a:ext cx="1447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9/24/2014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ooter Placeholder 2"/>
          <p:cNvSpPr txBox="1">
            <a:spLocks/>
          </p:cNvSpPr>
          <p:nvPr/>
        </p:nvSpPr>
        <p:spPr>
          <a:xfrm>
            <a:off x="4191000" y="6356350"/>
            <a:ext cx="1828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/>
              <a:t>15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304800"/>
            <a:ext cx="1905000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1" name="Picture 3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816" y="1371600"/>
            <a:ext cx="6055519" cy="3024187"/>
          </a:xfrm>
          <a:prstGeom prst="rect">
            <a:avLst/>
          </a:prstGeom>
          <a:ln w="88900" cap="sq" cmpd="thickThin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environ ment\Animated Gif Birds (13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55516" y="2723793"/>
            <a:ext cx="1443039" cy="60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User\Desktop\environ ment\geese_flying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017" y="1371600"/>
            <a:ext cx="4953000" cy="154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02110" y="4953000"/>
            <a:ext cx="5951225" cy="715089"/>
          </a:xfrm>
          <a:prstGeom prst="round2Diag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চিত্রের পরিবেশ কোন ধরণের পরিবেশ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4356" y="4965289"/>
            <a:ext cx="6815134" cy="715089"/>
          </a:xfrm>
          <a:prstGeom prst="round2Diag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 পরিবেশে কত ধরণের উপাদান দেখা যাচ্ছে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96322" y="4726925"/>
            <a:ext cx="7162799" cy="1191816"/>
          </a:xfrm>
          <a:prstGeom prst="round2Diag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চিত্রের  পরিবেশের উপাদানগুলো একে অপরের উপর কী নির্ভরশীল –কিভাবে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15725" y="4965289"/>
            <a:ext cx="5031584" cy="715089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চিত্রের পরিবেশের পার্থক্য কর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603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9" grpId="0" animBg="1"/>
      <p:bldP spid="10" grpId="0" animBg="1"/>
      <p:bldP spid="10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 txBox="1">
            <a:spLocks/>
          </p:cNvSpPr>
          <p:nvPr/>
        </p:nvSpPr>
        <p:spPr>
          <a:xfrm>
            <a:off x="457200" y="6356350"/>
            <a:ext cx="1447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9/24/2014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ooter Placeholder 2"/>
          <p:cNvSpPr txBox="1">
            <a:spLocks/>
          </p:cNvSpPr>
          <p:nvPr/>
        </p:nvSpPr>
        <p:spPr>
          <a:xfrm>
            <a:off x="4191000" y="6356350"/>
            <a:ext cx="1828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/>
              <a:t>16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6691" y="457200"/>
            <a:ext cx="2514600" cy="851297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62050" y="5057775"/>
            <a:ext cx="7190508" cy="95410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মাটি ,পানি ও বায়ু  চিত্রের  চিহ্নিত অংশের জীবনকে  কীভাবে প্রভাবিত করে-উত্তরের স্বপক্ষে যুক্তি দাও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3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1524000"/>
            <a:ext cx="5429250" cy="3181350"/>
          </a:xfrm>
          <a:prstGeom prst="rect">
            <a:avLst/>
          </a:prstGeom>
          <a:ln w="88900" cap="sq" cmpd="thickThin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/>
          <p:cNvSpPr/>
          <p:nvPr/>
        </p:nvSpPr>
        <p:spPr>
          <a:xfrm>
            <a:off x="2143990" y="2438400"/>
            <a:ext cx="5018809" cy="13716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28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 txBox="1">
            <a:spLocks/>
          </p:cNvSpPr>
          <p:nvPr/>
        </p:nvSpPr>
        <p:spPr>
          <a:xfrm>
            <a:off x="457200" y="6356350"/>
            <a:ext cx="1447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9/24/2014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ooter Placeholder 2"/>
          <p:cNvSpPr txBox="1">
            <a:spLocks/>
          </p:cNvSpPr>
          <p:nvPr/>
        </p:nvSpPr>
        <p:spPr>
          <a:xfrm>
            <a:off x="4191000" y="6356350"/>
            <a:ext cx="1828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/>
              <a:t>17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0400" y="1371600"/>
            <a:ext cx="2590800" cy="3352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1600" dirty="0" smtClean="0">
                <a:solidFill>
                  <a:srgbClr val="663300"/>
                </a:solidFill>
                <a:latin typeface="NikoshBAN" pitchFamily="2" charset="0"/>
                <a:cs typeface="NikoshBAN" pitchFamily="2" charset="0"/>
              </a:rPr>
              <a:t>গুরুত্বপূর্ণ  শব্দসমূহ </a:t>
            </a:r>
            <a:endParaRPr lang="bn-BD" sz="1200" dirty="0" smtClean="0">
              <a:latin typeface="NikoshBAN" pitchFamily="2" charset="0"/>
              <a:cs typeface="NikoshBAN" pitchFamily="2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bn-BD" sz="1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প্রাকৃতিক পরিবেশ 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bn-BD" sz="1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কৃত্রিম পরিবেশ 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bn-BD" sz="1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সজীব উপাদান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bn-BD" sz="1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জড় উপাদান</a:t>
            </a:r>
            <a:endParaRPr lang="en-US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74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 txBox="1">
            <a:spLocks/>
          </p:cNvSpPr>
          <p:nvPr/>
        </p:nvSpPr>
        <p:spPr>
          <a:xfrm>
            <a:off x="457200" y="6356350"/>
            <a:ext cx="1447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9/24/2014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ooter Placeholder 2"/>
          <p:cNvSpPr txBox="1">
            <a:spLocks/>
          </p:cNvSpPr>
          <p:nvPr/>
        </p:nvSpPr>
        <p:spPr>
          <a:xfrm>
            <a:off x="4191000" y="6356350"/>
            <a:ext cx="1828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/>
              <a:t>18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5" name="Picture 3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80772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628900" y="3399916"/>
            <a:ext cx="3124200" cy="1129884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719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2328" y="3200400"/>
            <a:ext cx="8763000" cy="10772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5426"/>
                </a:solidFill>
                <a:latin typeface="NikoshBAN" pitchFamily="2" charset="0"/>
                <a:cs typeface="NikoshBAN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3200" dirty="0">
              <a:solidFill>
                <a:srgbClr val="00542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" y="4419600"/>
            <a:ext cx="8763000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জনাব সামসুদ্দিন আহমেদ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তালুকদার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প্রভাষক, টিটিসি, কুমিল্লা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জনাব মো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ঃ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খাদিজা ইয়াসমিন,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সহকার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ি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অধ্যাপক, টিটিসি,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ঢাকা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জনাব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জি,এম রাকিবুল ইসলাম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, প্রভাষক, টিটিসি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, রংপুর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2328" y="1793796"/>
            <a:ext cx="876300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3600" dirty="0">
              <a:solidFill>
                <a:srgbClr val="0033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2800" y="609600"/>
            <a:ext cx="2420228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96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19600" y="6356350"/>
            <a:ext cx="1600200" cy="365125"/>
          </a:xfrm>
        </p:spPr>
        <p:txBody>
          <a:bodyPr/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আফরোজা,রংপুর।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/>
              <a:t>2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85800"/>
            <a:ext cx="7620000" cy="5334000"/>
          </a:xfrm>
          <a:prstGeom prst="rect">
            <a:avLst/>
          </a:prstGeom>
          <a:ln w="88900" cap="sq" cmpd="thickThin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19360972">
            <a:off x="4289145" y="3591758"/>
            <a:ext cx="4038600" cy="1436132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bn-BD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33CC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 সবাইকে </a:t>
            </a:r>
            <a:endParaRPr lang="en-US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33CC3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২৪/০৯/২০১৪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31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886200" y="6356350"/>
            <a:ext cx="2133600" cy="365125"/>
          </a:xfrm>
        </p:spPr>
        <p:txBody>
          <a:bodyPr/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আফরোজা,রংপুর।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29600" y="6356350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/>
              <a:t>3</a:t>
            </a:fld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২৪/০৯/২০১৪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09600" y="381000"/>
            <a:ext cx="8001000" cy="5638799"/>
            <a:chOff x="609600" y="381000"/>
            <a:chExt cx="8001000" cy="5638799"/>
          </a:xfrm>
        </p:grpSpPr>
        <p:pic>
          <p:nvPicPr>
            <p:cNvPr id="2051" name="Picture 3" descr="C:\Users\User\Desktop\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381000"/>
              <a:ext cx="8001000" cy="56387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>
              <a:spLocks noChangeArrowheads="1"/>
            </p:cNvSpPr>
            <p:nvPr/>
          </p:nvSpPr>
          <p:spPr bwMode="auto">
            <a:xfrm>
              <a:off x="1600200" y="3185159"/>
              <a:ext cx="2286000" cy="2062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bn-BD" sz="3200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blipFill>
                    <a:blip r:embed="rId4"/>
                    <a:tile tx="0" ty="0" sx="100000" sy="100000" flip="none" algn="tl"/>
                  </a:blip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বিজ্ঞান</a:t>
              </a:r>
              <a:endParaRPr lang="bn-BD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en-US" sz="3200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blipFill>
                    <a:blip r:embed="rId4"/>
                    <a:tile tx="0" ty="0" sx="100000" sy="100000" flip="none" algn="tl"/>
                  </a:blip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6</a:t>
              </a:r>
              <a:r>
                <a:rPr lang="bn-BD" sz="3200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blipFill>
                    <a:blip r:embed="rId4"/>
                    <a:tile tx="0" ty="0" sx="100000" sy="100000" flip="none" algn="tl"/>
                  </a:blip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ষ্ঠ শ্রেণি </a:t>
              </a:r>
              <a:endParaRPr lang="en-U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bn-BD" sz="3200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blipFill>
                    <a:blip r:embed="rId4"/>
                    <a:tile tx="0" ty="0" sx="100000" sy="100000" flip="none" algn="tl"/>
                  </a:blip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চতুর্দশ অধ্যায় </a:t>
              </a:r>
              <a:endParaRPr lang="bn-BD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bn-BD" sz="3200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blipFill>
                    <a:blip r:embed="rId4"/>
                    <a:tile tx="0" ty="0" sx="100000" sy="100000" flip="none" algn="tl"/>
                  </a:blip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সময়</a:t>
              </a:r>
              <a:r>
                <a:rPr lang="en-US" sz="3200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blipFill>
                    <a:blip r:embed="rId4"/>
                    <a:tile tx="0" ty="0" sx="100000" sy="100000" flip="none" algn="tl"/>
                  </a:blip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: </a:t>
              </a:r>
              <a:r>
                <a:rPr lang="bn-BD" sz="3200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blipFill>
                    <a:blip r:embed="rId4"/>
                    <a:tile tx="0" ty="0" sx="100000" sy="100000" flip="none" algn="tl"/>
                  </a:blip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৪</a:t>
              </a:r>
              <a:r>
                <a:rPr lang="en-US" sz="3200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blipFill>
                    <a:blip r:embed="rId4"/>
                    <a:tile tx="0" ty="0" sx="100000" sy="100000" flip="none" algn="tl"/>
                  </a:blip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5</a:t>
              </a:r>
              <a:r>
                <a:rPr lang="bn-BD" sz="3200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blipFill>
                    <a:blip r:embed="rId4"/>
                    <a:tile tx="0" ty="0" sx="100000" sy="100000" flip="none" algn="tl"/>
                  </a:blip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b="1" dirty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blipFill>
                    <a:blip r:embed="rId4"/>
                    <a:tile tx="0" ty="0" sx="100000" sy="100000" flip="none" algn="tl"/>
                  </a:blip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মিনিট</a:t>
              </a:r>
              <a:endParaRPr lang="en-US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090160" y="3532908"/>
              <a:ext cx="2507672" cy="1585234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BD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blipFill>
                    <a:blip r:embed="rId4"/>
                    <a:tile tx="0" ty="0" sx="100000" sy="100000" flip="none" algn="tl"/>
                  </a:blip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আফরোজা নাসরীন সুলতানা </a:t>
              </a:r>
            </a:p>
            <a:p>
              <a:r>
                <a:rPr lang="bn-BD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blipFill>
                    <a:blip r:embed="rId4"/>
                    <a:tile tx="0" ty="0" sx="100000" sy="100000" flip="none" algn="tl"/>
                  </a:blip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         সহঃ শিক্ষক</a:t>
              </a:r>
              <a:endPara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bn-BD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blipFill>
                    <a:blip r:embed="rId4"/>
                    <a:tile tx="0" ty="0" sx="100000" sy="100000" flip="none" algn="tl"/>
                  </a:blip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রংপুর জিলা স্কুল, রংপুর ।  </a:t>
              </a:r>
              <a:endPara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TextBox 9"/>
            <p:cNvSpPr txBox="1">
              <a:spLocks noChangeArrowheads="1"/>
            </p:cNvSpPr>
            <p:nvPr/>
          </p:nvSpPr>
          <p:spPr bwMode="auto">
            <a:xfrm>
              <a:off x="3065318" y="1295400"/>
              <a:ext cx="3089564" cy="728230"/>
            </a:xfrm>
            <a:prstGeom prst="round2DiagRect">
              <a:avLst/>
            </a:prstGeom>
            <a:ln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bn-BD" sz="8000" b="1" dirty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satMod val="200000"/>
                      <a:tint val="3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8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4343400" y="2743200"/>
              <a:ext cx="0" cy="2070142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495800" y="2895600"/>
              <a:ext cx="0" cy="2070142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648200" y="3048000"/>
              <a:ext cx="0" cy="2070142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2" descr="C:\Users\User\Desktop\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95" b="19883"/>
          <a:stretch/>
        </p:blipFill>
        <p:spPr bwMode="auto">
          <a:xfrm>
            <a:off x="5679823" y="2315264"/>
            <a:ext cx="1101978" cy="126336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76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২৪/০৯/২০১৪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19600" y="6356350"/>
            <a:ext cx="1600200" cy="365125"/>
          </a:xfrm>
        </p:spPr>
        <p:txBody>
          <a:bodyPr/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আফরোজা,রংপুর।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01000" y="6356350"/>
            <a:ext cx="6858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/>
              <a:t>4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34" name="Picture 10" descr="C:\Users\User\Desktop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85800"/>
            <a:ext cx="7734300" cy="5334000"/>
          </a:xfrm>
          <a:prstGeom prst="rect">
            <a:avLst/>
          </a:prstGeom>
          <a:ln w="88900" cap="sq" cmpd="thickThin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6" name="Picture 172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85800"/>
            <a:ext cx="7734300" cy="533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8977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২৪/০৯/২০১৪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19600" y="6356350"/>
            <a:ext cx="1600200" cy="365125"/>
          </a:xfrm>
        </p:spPr>
        <p:txBody>
          <a:bodyPr/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আফরোজা,রংপুর।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01000" y="6356350"/>
            <a:ext cx="6858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/>
              <a:t>5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1" name="Picture 3" descr="C:\Users\User\Desktop\2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723900"/>
            <a:ext cx="7696200" cy="5410200"/>
          </a:xfrm>
          <a:prstGeom prst="rect">
            <a:avLst/>
          </a:prstGeom>
          <a:ln w="88900" cap="sq" cmpd="thickThin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95400" y="2705100"/>
            <a:ext cx="6477000" cy="1447800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প্রাকৃতিক পরিবেশ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91300" y="5733990"/>
            <a:ext cx="1714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: </a:t>
            </a:r>
            <a:r>
              <a:rPr lang="bn-BD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১২</a:t>
            </a:r>
            <a:r>
              <a:rPr lang="en-US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4 </a:t>
            </a:r>
            <a:r>
              <a:rPr lang="bn-BD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পৃষ্ঠা  </a:t>
            </a:r>
            <a:endParaRPr lang="en-US" sz="2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14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 txBox="1">
            <a:spLocks/>
          </p:cNvSpPr>
          <p:nvPr/>
        </p:nvSpPr>
        <p:spPr>
          <a:xfrm>
            <a:off x="180109" y="6360823"/>
            <a:ext cx="1447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9/24/2014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ooter Placeholder 2"/>
          <p:cNvSpPr txBox="1">
            <a:spLocks/>
          </p:cNvSpPr>
          <p:nvPr/>
        </p:nvSpPr>
        <p:spPr>
          <a:xfrm>
            <a:off x="3913909" y="6360823"/>
            <a:ext cx="1828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7800109" y="6360823"/>
            <a:ext cx="609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/>
              <a:t>6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2725" y="1834978"/>
            <a:ext cx="5077691" cy="7694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শিক্ষার্থীরা---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2725" y="2907571"/>
            <a:ext cx="7312184" cy="646331"/>
          </a:xfrm>
          <a:prstGeom prst="rect">
            <a:avLst/>
          </a:prstGeom>
          <a:gradFill flip="none" rotWithShape="1">
            <a:gsLst>
              <a:gs pos="0">
                <a:srgbClr val="CC66FF">
                  <a:tint val="66000"/>
                  <a:satMod val="160000"/>
                </a:srgbClr>
              </a:gs>
              <a:gs pos="50000">
                <a:srgbClr val="CC66FF">
                  <a:tint val="44500"/>
                  <a:satMod val="160000"/>
                </a:srgbClr>
              </a:gs>
              <a:gs pos="100000">
                <a:srgbClr val="CC66FF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1.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প্রাকৃতিক পরিবে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শ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পারবে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2726" y="4876800"/>
            <a:ext cx="7304809" cy="64633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পরিবেশের </a:t>
            </a:r>
            <a:r>
              <a:rPr lang="bn-BD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উপাদানসমূহ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ব্যাখ্যা করতে পারবে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5686" y="3942733"/>
            <a:ext cx="7331849" cy="646331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বিভিন্ন পরিবেশের </a:t>
            </a:r>
            <a:r>
              <a:rPr lang="bn-BD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করতে </a:t>
            </a:r>
            <a:r>
              <a:rPr lang="bn-BD" sz="3600" smtClean="0">
                <a:latin typeface="NikoshBAN" pitchFamily="2" charset="0"/>
                <a:cs typeface="NikoshBAN" pitchFamily="2" charset="0"/>
              </a:rPr>
              <a:t>পারবে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330458" y="533400"/>
            <a:ext cx="2895600" cy="762000"/>
            <a:chOff x="2330458" y="533400"/>
            <a:chExt cx="2895600" cy="762000"/>
          </a:xfrm>
        </p:grpSpPr>
        <p:sp>
          <p:nvSpPr>
            <p:cNvPr id="10" name="Rectangle 9"/>
            <p:cNvSpPr/>
            <p:nvPr/>
          </p:nvSpPr>
          <p:spPr>
            <a:xfrm>
              <a:off x="2330458" y="533400"/>
              <a:ext cx="2895600" cy="762000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81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640019" y="685800"/>
              <a:ext cx="2304184" cy="457200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bn-BD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শিখনফল </a:t>
              </a:r>
              <a:endPara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094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 txBox="1">
            <a:spLocks/>
          </p:cNvSpPr>
          <p:nvPr/>
        </p:nvSpPr>
        <p:spPr>
          <a:xfrm>
            <a:off x="457200" y="6356350"/>
            <a:ext cx="1447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9/24/2014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ooter Placeholder 2"/>
          <p:cNvSpPr txBox="1">
            <a:spLocks/>
          </p:cNvSpPr>
          <p:nvPr/>
        </p:nvSpPr>
        <p:spPr>
          <a:xfrm>
            <a:off x="4191000" y="6356350"/>
            <a:ext cx="1828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/>
              <a:t>7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1" name="Picture 3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03390"/>
            <a:ext cx="3962400" cy="225421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6" name="Picture 4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599" y="4038600"/>
            <a:ext cx="4006561" cy="23177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7" name="Picture 5" descr="C:\Users\User\Desktop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38600"/>
            <a:ext cx="4038600" cy="23177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9" name="Picture 7" descr="C:\Users\User\Desktop\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599" y="1295400"/>
            <a:ext cx="3963697" cy="2362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450920" y="496512"/>
            <a:ext cx="8535695" cy="646986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নিচের চিত্রগুলো লক্ষ্য কর –কী কী ধরণের পরিবেশ দেখতে পারছ?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6264" y="496512"/>
            <a:ext cx="8230896" cy="646986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নিচের চিত্রগুলোর পরিবেশ কী প্রকৃতিগত না মানব সৃষ্ট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4" descr="C:\Users\User\Desktop\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43498"/>
            <a:ext cx="3962400" cy="4381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User\Desktop\environ ment\sundarban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22"/>
          <a:stretch/>
        </p:blipFill>
        <p:spPr bwMode="auto">
          <a:xfrm>
            <a:off x="4800600" y="1143498"/>
            <a:ext cx="3963811" cy="4381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160318" y="228600"/>
            <a:ext cx="6781800" cy="646986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নিচের ছবির পরিবেশ কী মানুষ তৈরী করতে পারে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9974" y="6068625"/>
            <a:ext cx="880110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প্রাকৃতিকভাবে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চিত্রের পরিবেশ সৃষ্টি হয়েছে ।তাই এইপরিবেশ </a:t>
            </a:r>
            <a:r>
              <a:rPr lang="bn-BD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প্রাকৃতিক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পরিবেশ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3" descr="C:\Users\User\Desktop\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04" y="3505200"/>
            <a:ext cx="3460173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C:\Users\User\Desktop\1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062687"/>
            <a:ext cx="3657600" cy="2061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C:\Users\User\Desktop\1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505200"/>
            <a:ext cx="3657600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1" descr="C:\Users\User\Desktop\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04" y="1062687"/>
            <a:ext cx="3460173" cy="2061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447800" y="221806"/>
            <a:ext cx="5715000" cy="715089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চিত্রের পরিবেশ কী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ধর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র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পরিবেশ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95600" y="5972691"/>
            <a:ext cx="3124200" cy="715089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মানবসৃষ্ট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পরিবেশ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 descr="C:\Users\User\Desktop\1.jp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62"/>
          <a:stretch/>
        </p:blipFill>
        <p:spPr bwMode="auto">
          <a:xfrm>
            <a:off x="552450" y="1062687"/>
            <a:ext cx="3924300" cy="49100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1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218" y="1052512"/>
            <a:ext cx="4114800" cy="4905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44811" y="231981"/>
            <a:ext cx="3701977" cy="715089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চিত্র দুটির পার্থক্য কর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60318" y="6108574"/>
            <a:ext cx="2476500" cy="646986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মানবসৃষ্ট পরিবেশ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65629" y="6028890"/>
            <a:ext cx="2476500" cy="646986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প্রাকৃতিক পরিবেশ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358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3" grpId="1" animBg="1"/>
      <p:bldP spid="13" grpId="0" animBg="1"/>
      <p:bldP spid="13" grpId="1" animBg="1"/>
      <p:bldP spid="14" grpId="1" animBg="1"/>
      <p:bldP spid="14" grpId="2" animBg="1"/>
      <p:bldP spid="19" grpId="0" animBg="1"/>
      <p:bldP spid="19" grpId="1" animBg="1"/>
      <p:bldP spid="20" grpId="0" animBg="1"/>
      <p:bldP spid="20" grpId="1" animBg="1"/>
      <p:bldP spid="4" grpId="0" animBg="1"/>
      <p:bldP spid="8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 txBox="1">
            <a:spLocks/>
          </p:cNvSpPr>
          <p:nvPr/>
        </p:nvSpPr>
        <p:spPr>
          <a:xfrm>
            <a:off x="457200" y="6356350"/>
            <a:ext cx="1447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9/24/2014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ooter Placeholder 2"/>
          <p:cNvSpPr txBox="1">
            <a:spLocks/>
          </p:cNvSpPr>
          <p:nvPr/>
        </p:nvSpPr>
        <p:spPr>
          <a:xfrm>
            <a:off x="4191000" y="6356350"/>
            <a:ext cx="1828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/>
              <a:t>8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43050" y="318655"/>
            <a:ext cx="5943600" cy="646986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নিচের ছবির পরিবেশে কী কী উপাদান দেখছ?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0" y="5743536"/>
            <a:ext cx="327660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মাটি,পানি,মানুষ ,গাছপালা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1" name="Picture 3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66800"/>
            <a:ext cx="7429500" cy="4419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820882" y="228600"/>
            <a:ext cx="7467600" cy="646986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পরিবেশের এই উপাদানগুলো কী মানুষ তৈরী করতে পারে?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739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 txBox="1">
            <a:spLocks/>
          </p:cNvSpPr>
          <p:nvPr/>
        </p:nvSpPr>
        <p:spPr>
          <a:xfrm>
            <a:off x="457200" y="6356350"/>
            <a:ext cx="1447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9/24/2014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ooter Placeholder 2"/>
          <p:cNvSpPr txBox="1">
            <a:spLocks/>
          </p:cNvSpPr>
          <p:nvPr/>
        </p:nvSpPr>
        <p:spPr>
          <a:xfrm>
            <a:off x="4191000" y="6356350"/>
            <a:ext cx="1828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/>
              <a:t>9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4018" y="330487"/>
            <a:ext cx="2154382" cy="715089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5402243"/>
            <a:ext cx="7086600" cy="1055608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পরিবেশের উপাদানসমূহকে নিয়ে প্রাকৃতিক পরিবেশের  একটি চিত্র খাতায় অংকন কর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81800" y="457200"/>
            <a:ext cx="1607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৪ মি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89" y="1371600"/>
            <a:ext cx="6538912" cy="3771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27130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791</TotalTime>
  <Words>870</Words>
  <Application>Microsoft Office PowerPoint</Application>
  <PresentationFormat>On-screen Show (4:3)</PresentationFormat>
  <Paragraphs>148</Paragraphs>
  <Slides>19</Slides>
  <Notes>11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Science-6-Environment</dc:subject>
  <dc:creator>Afroza nasreen sultana</dc:creator>
  <cp:lastModifiedBy>HP</cp:lastModifiedBy>
  <cp:revision>126</cp:revision>
  <dcterms:created xsi:type="dcterms:W3CDTF">2006-08-16T00:00:00Z</dcterms:created>
  <dcterms:modified xsi:type="dcterms:W3CDTF">2016-08-10T04:50:24Z</dcterms:modified>
</cp:coreProperties>
</file>